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5CFA-599D-4B8D-BB97-E314E2C03CD3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C47C-E71B-4258-8AED-FD3CA34A1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5CFA-599D-4B8D-BB97-E314E2C03CD3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C47C-E71B-4258-8AED-FD3CA34A1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5CFA-599D-4B8D-BB97-E314E2C03CD3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C47C-E71B-4258-8AED-FD3CA34A1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5CFA-599D-4B8D-BB97-E314E2C03CD3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C47C-E71B-4258-8AED-FD3CA34A1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5CFA-599D-4B8D-BB97-E314E2C03CD3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C47C-E71B-4258-8AED-FD3CA34A1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5CFA-599D-4B8D-BB97-E314E2C03CD3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C47C-E71B-4258-8AED-FD3CA34A1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5CFA-599D-4B8D-BB97-E314E2C03CD3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C47C-E71B-4258-8AED-FD3CA34A1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5CFA-599D-4B8D-BB97-E314E2C03CD3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C47C-E71B-4258-8AED-FD3CA34A1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5CFA-599D-4B8D-BB97-E314E2C03CD3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C47C-E71B-4258-8AED-FD3CA34A1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5CFA-599D-4B8D-BB97-E314E2C03CD3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C47C-E71B-4258-8AED-FD3CA34A1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5CFA-599D-4B8D-BB97-E314E2C03CD3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C47C-E71B-4258-8AED-FD3CA34A1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92D050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5CFA-599D-4B8D-BB97-E314E2C03CD3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EC47C-E71B-4258-8AED-FD3CA34A1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kk.wikipedia.org/wiki/%D0%98%D0%B7%D0%BE%D1%82%D0%BE%D0%BF" TargetMode="External"/><Relationship Id="rId2" Type="http://schemas.openxmlformats.org/officeDocument/2006/relationships/hyperlink" Target="http://kk.wikipedia.org/wiki/%D0%AD%D0%9B%D0%95%D0%9C%D0%95%D0%9D%D0%A2%D0%A2%D0%95%D0%A0%D0%94%D0%86%D2%A2_%D0%9F%D0%95%D0%A0%D0%98%D0%9E%D0%94%D0%A2%D0%AB%D2%9A_%D0%96%D2%AE%D0%99%D0%95%D0%A1%D0%86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png"/><Relationship Id="rId4" Type="http://schemas.openxmlformats.org/officeDocument/2006/relationships/hyperlink" Target="http://kk.wikipedia.org/wiki/%D0%90%D0%BB%D1%8E%D0%BC%D0%B8%D0%BD%D0%B8%D0%B9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hyperlink" Target="http://kk.wikipedia.org/wiki/%D0%90%D0%B3%D1%80%D0%B5%D0%B3%D0%B0%D1%82" TargetMode="External"/><Relationship Id="rId7" Type="http://schemas.openxmlformats.org/officeDocument/2006/relationships/hyperlink" Target="http://kk.wikipedia.org/wiki/%D0%93%D1%80%D0%B0%D1%84%D0%B8%D1%82" TargetMode="External"/><Relationship Id="rId2" Type="http://schemas.openxmlformats.org/officeDocument/2006/relationships/hyperlink" Target="http://kk.wikipedia.org/wiki/%D0%96%D0%B5%D1%8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kk.wikipedia.org/wiki/%D0%9D%D0%B5%D0%B9%D1%82%D1%80%D0%BE%D0%BD" TargetMode="External"/><Relationship Id="rId5" Type="http://schemas.openxmlformats.org/officeDocument/2006/relationships/hyperlink" Target="http://kk.wikipedia.org/w/index.php?title=%D0%A1%D0%B5%D0%BB%D0%B8%D1%82%D1%80%D0%B0%D0%B4%D0%B0&amp;action=edit&amp;redlink=1" TargetMode="External"/><Relationship Id="rId4" Type="http://schemas.openxmlformats.org/officeDocument/2006/relationships/hyperlink" Target="http://kk.wikipedia.org/wiki/%D0%AD%D0%BB%D0%B5%D0%BA%D1%82%D1%80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571612"/>
            <a:ext cx="8501122" cy="5000659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/>
            </a:r>
            <a:br>
              <a:rPr lang="kk-KZ" dirty="0" smtClean="0"/>
            </a:br>
            <a:r>
              <a:rPr lang="en-US" dirty="0" smtClean="0"/>
              <a:t> </a:t>
            </a:r>
            <a:r>
              <a:rPr lang="kk-KZ" dirty="0" smtClean="0"/>
              <a:t>Еркін радикалдардың теориясы. Су радиолизі. Ядролық реакторда қолданылатын конструкциялық материалдар</a:t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>                                    Мархабаева А.А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52" y="285728"/>
            <a:ext cx="6629424" cy="1257312"/>
          </a:xfrm>
        </p:spPr>
        <p:txBody>
          <a:bodyPr>
            <a:normAutofit fontScale="85000" lnSpcReduction="20000"/>
          </a:bodyPr>
          <a:lstStyle/>
          <a:p>
            <a:r>
              <a:rPr lang="kk-KZ" dirty="0" smtClean="0">
                <a:solidFill>
                  <a:srgbClr val="FF0000"/>
                </a:solidFill>
              </a:rPr>
              <a:t>Әл фараби атындағы қазақ Ұлттық университеті</a:t>
            </a:r>
          </a:p>
          <a:p>
            <a:r>
              <a:rPr lang="kk-KZ" dirty="0" smtClean="0">
                <a:solidFill>
                  <a:srgbClr val="FF0000"/>
                </a:solidFill>
              </a:rPr>
              <a:t>Физика техникалық факультеті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74638"/>
            <a:ext cx="8043890" cy="582594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Бақылаушы стержендер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92500"/>
          </a:bodyPr>
          <a:lstStyle/>
          <a:p>
            <a:r>
              <a:rPr lang="kk-KZ" dirty="0" smtClean="0"/>
              <a:t>Нейтрондарды қармау қимасы жоғары элементтер ретінде : </a:t>
            </a:r>
            <a:r>
              <a:rPr lang="en-US" dirty="0" err="1" smtClean="0"/>
              <a:t>Ga</a:t>
            </a:r>
            <a:r>
              <a:rPr lang="en-US" dirty="0" smtClean="0"/>
              <a:t>, </a:t>
            </a:r>
            <a:r>
              <a:rPr lang="en-US" dirty="0" err="1" smtClean="0"/>
              <a:t>Eu</a:t>
            </a:r>
            <a:r>
              <a:rPr lang="en-US" dirty="0" smtClean="0"/>
              <a:t>, B, </a:t>
            </a:r>
            <a:r>
              <a:rPr lang="en-US" dirty="0" err="1" smtClean="0"/>
              <a:t>Cd</a:t>
            </a:r>
            <a:r>
              <a:rPr lang="en-US" dirty="0" smtClean="0"/>
              <a:t>,</a:t>
            </a:r>
            <a:r>
              <a:rPr lang="kk-KZ" dirty="0" smtClean="0"/>
              <a:t> </a:t>
            </a:r>
            <a:r>
              <a:rPr lang="en-US" dirty="0" err="1" smtClean="0"/>
              <a:t>Ir</a:t>
            </a:r>
            <a:r>
              <a:rPr lang="en-US" dirty="0" smtClean="0"/>
              <a:t>, Hg, </a:t>
            </a:r>
            <a:r>
              <a:rPr lang="en-US" dirty="0" err="1" smtClean="0"/>
              <a:t>Rh</a:t>
            </a:r>
            <a:r>
              <a:rPr lang="en-US" dirty="0" smtClean="0"/>
              <a:t>,</a:t>
            </a:r>
            <a:r>
              <a:rPr lang="kk-KZ" dirty="0" smtClean="0"/>
              <a:t> </a:t>
            </a:r>
            <a:r>
              <a:rPr lang="en-US" dirty="0" smtClean="0"/>
              <a:t>Lu, </a:t>
            </a:r>
            <a:r>
              <a:rPr lang="en-US" dirty="0" err="1" smtClean="0"/>
              <a:t>Hf</a:t>
            </a:r>
            <a:r>
              <a:rPr lang="en-US" dirty="0" smtClean="0"/>
              <a:t>, Au, Re, Ag. </a:t>
            </a:r>
            <a:endParaRPr lang="kk-KZ" dirty="0" smtClean="0"/>
          </a:p>
          <a:p>
            <a:r>
              <a:rPr lang="kk-KZ" dirty="0" smtClean="0"/>
              <a:t>Алайда бұл материалдардың барлығы бақылаушы стержендер ретінде қолданбайды. </a:t>
            </a:r>
          </a:p>
          <a:p>
            <a:r>
              <a:rPr lang="kk-KZ" dirty="0" smtClean="0"/>
              <a:t> Оның ішінде кадмийдің механикалық қасиеттері төмен;</a:t>
            </a:r>
          </a:p>
          <a:p>
            <a:r>
              <a:rPr lang="kk-KZ" dirty="0" smtClean="0"/>
              <a:t>Алтын, рений, родий қымбат;</a:t>
            </a:r>
          </a:p>
          <a:p>
            <a:r>
              <a:rPr lang="kk-KZ" dirty="0" smtClean="0"/>
              <a:t>Қалған элементтер қосылыс (оксид, карбид) түрінде қолданылады. </a:t>
            </a: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6000760" y="2000240"/>
            <a:ext cx="285752" cy="28575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2000232" y="2428868"/>
            <a:ext cx="285752" cy="28575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2643174" y="2428868"/>
            <a:ext cx="285752" cy="28575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8072462" y="2000240"/>
            <a:ext cx="285752" cy="28575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401080" cy="6429420"/>
          </a:xfrm>
        </p:spPr>
        <p:txBody>
          <a:bodyPr>
            <a:normAutofit/>
          </a:bodyPr>
          <a:lstStyle/>
          <a:p>
            <a:pPr algn="just"/>
            <a:r>
              <a:rPr lang="kk-KZ" sz="2000" dirty="0" smtClean="0"/>
              <a:t>Бор карбидінің </a:t>
            </a:r>
            <a:r>
              <a:rPr lang="en-US" sz="2000" dirty="0" smtClean="0"/>
              <a:t>B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C</a:t>
            </a:r>
            <a:r>
              <a:rPr lang="ru-RU" sz="2000" dirty="0" smtClean="0"/>
              <a:t> </a:t>
            </a:r>
            <a:r>
              <a:rPr lang="kk-KZ" sz="2000" dirty="0" smtClean="0"/>
              <a:t>нейтрондарды қармау қимасы жоғары, алайда сәулелену нәтижесінде гелий бөлініп оның газдық ұлғаюына әкеп соғады.</a:t>
            </a:r>
          </a:p>
          <a:p>
            <a:pPr algn="just"/>
            <a:endParaRPr lang="kk-KZ" sz="2000" dirty="0" smtClean="0"/>
          </a:p>
          <a:p>
            <a:pPr algn="just"/>
            <a:endParaRPr lang="kk-KZ" sz="2000" dirty="0" smtClean="0"/>
          </a:p>
          <a:p>
            <a:pPr algn="just"/>
            <a:r>
              <a:rPr lang="kk-KZ" sz="2000" dirty="0" smtClean="0"/>
              <a:t>Бөлінетін литий оның коррозияға төзімділігін төмендетеді. </a:t>
            </a:r>
          </a:p>
          <a:p>
            <a:pPr algn="just"/>
            <a:r>
              <a:rPr lang="kk-KZ" sz="2000" dirty="0" smtClean="0"/>
              <a:t>Сонымен қатар бор карбиді негізінде алюминиймен бірге дисперсті материалдар қолданылады, олардың радиациялық қасиеті жоғары. </a:t>
            </a:r>
          </a:p>
          <a:p>
            <a:pPr algn="just"/>
            <a:r>
              <a:rPr lang="kk-KZ" sz="2000" dirty="0" smtClean="0"/>
              <a:t>Гафнийді жылулық нейтрондарды қармау үшін қолданылады, басқа энергиялы нейтрондарды қармау қимасы азырақ, сондықтан нейтрондарды жұтқыш ретінде қолданған кезде массивті стержендер жасайды. </a:t>
            </a:r>
          </a:p>
          <a:p>
            <a:pPr algn="just"/>
            <a:r>
              <a:rPr lang="kk-KZ" sz="2000" dirty="0" smtClean="0"/>
              <a:t>Күмісті жұтқыш материал ретінде қолданар кезде индиймен және кадмиймен қосады. Нейтрондарды жұту кезінде гафнийге, гафний индийге, ол қорғасынға айналады. Сондықтан сәулелену нәтижесінде оның құрамы өзгереді. </a:t>
            </a:r>
          </a:p>
          <a:p>
            <a:pPr algn="just"/>
            <a:r>
              <a:rPr lang="kk-KZ" sz="2000" dirty="0" smtClean="0"/>
              <a:t>Сирек кездесетін элементтер соның ішінде европий нейтрон жұтқыш ретінде қолданылады. Ядролық қасиеттері жоғары алайда қымбат. </a:t>
            </a:r>
          </a:p>
          <a:p>
            <a:pPr algn="just"/>
            <a:endParaRPr lang="ru-RU" sz="2000" dirty="0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1071546"/>
            <a:ext cx="3859620" cy="546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9" name="Picture 3" descr="F:\7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071546"/>
            <a:ext cx="6708775" cy="44307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Газдық ұлғаю</a:t>
            </a:r>
            <a:endParaRPr lang="ru-RU" dirty="0"/>
          </a:p>
        </p:txBody>
      </p:sp>
      <p:pic>
        <p:nvPicPr>
          <p:cNvPr id="25602" name="Picture 2" descr="F:\11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22661" y="2014584"/>
            <a:ext cx="6498677" cy="36971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654032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Гелий және онымен байланысты материалтанудағы мәселе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k-KZ" dirty="0" smtClean="0"/>
              <a:t>Гелий ядролық реакция нәтижесінде бөлінетін газдық өнім болып табылады. </a:t>
            </a:r>
          </a:p>
          <a:p>
            <a:r>
              <a:rPr lang="en-US" dirty="0" smtClean="0"/>
              <a:t>Ni</a:t>
            </a:r>
            <a:r>
              <a:rPr lang="en-US" baseline="30000" dirty="0" smtClean="0"/>
              <a:t>58 </a:t>
            </a:r>
            <a:r>
              <a:rPr lang="en-US" dirty="0" smtClean="0"/>
              <a:t>+n →Ni</a:t>
            </a:r>
            <a:r>
              <a:rPr lang="en-US" baseline="30000" dirty="0" smtClean="0"/>
              <a:t>59 </a:t>
            </a:r>
            <a:r>
              <a:rPr lang="en-US" dirty="0" smtClean="0"/>
              <a:t>+</a:t>
            </a:r>
            <a:r>
              <a:rPr lang="el-GR" dirty="0" smtClean="0"/>
              <a:t>γ </a:t>
            </a:r>
            <a:endParaRPr lang="ru-RU" dirty="0" smtClean="0"/>
          </a:p>
          <a:p>
            <a:r>
              <a:rPr lang="en-US" dirty="0" smtClean="0"/>
              <a:t>Ni</a:t>
            </a:r>
            <a:r>
              <a:rPr lang="en-US" baseline="30000" dirty="0" smtClean="0"/>
              <a:t>59 </a:t>
            </a:r>
            <a:r>
              <a:rPr lang="en-US" dirty="0" smtClean="0"/>
              <a:t>+n→Fe</a:t>
            </a:r>
            <a:r>
              <a:rPr lang="en-US" baseline="30000" dirty="0" smtClean="0"/>
              <a:t>56 </a:t>
            </a:r>
            <a:r>
              <a:rPr lang="en-US" dirty="0" smtClean="0"/>
              <a:t>+He</a:t>
            </a:r>
            <a:r>
              <a:rPr lang="en-US" baseline="30000" dirty="0" smtClean="0"/>
              <a:t>4 </a:t>
            </a:r>
            <a:endParaRPr lang="kk-KZ" baseline="30000" dirty="0" smtClean="0"/>
          </a:p>
          <a:p>
            <a:r>
              <a:rPr lang="en-US" dirty="0" smtClean="0"/>
              <a:t>B</a:t>
            </a:r>
            <a:r>
              <a:rPr lang="en-US" baseline="30000" dirty="0" smtClean="0"/>
              <a:t>10</a:t>
            </a:r>
            <a:r>
              <a:rPr lang="en-US" dirty="0" smtClean="0"/>
              <a:t>+n→Li</a:t>
            </a:r>
            <a:r>
              <a:rPr lang="en-US" baseline="30000" dirty="0" smtClean="0"/>
              <a:t>7 </a:t>
            </a:r>
            <a:r>
              <a:rPr lang="en-US" dirty="0" smtClean="0"/>
              <a:t>+He</a:t>
            </a:r>
            <a:r>
              <a:rPr lang="en-US" baseline="30000" dirty="0" smtClean="0"/>
              <a:t>4 </a:t>
            </a:r>
            <a:endParaRPr lang="kk-KZ" baseline="30000" dirty="0" smtClean="0"/>
          </a:p>
          <a:p>
            <a:r>
              <a:rPr lang="kk-KZ" dirty="0" smtClean="0">
                <a:solidFill>
                  <a:srgbClr val="FF0000"/>
                </a:solidFill>
              </a:rPr>
              <a:t>Гелий азайтудың жолдары:</a:t>
            </a:r>
          </a:p>
          <a:p>
            <a:r>
              <a:rPr lang="en-US" dirty="0" smtClean="0"/>
              <a:t>(</a:t>
            </a:r>
            <a:r>
              <a:rPr lang="en-US" dirty="0" smtClean="0"/>
              <a:t>n,</a:t>
            </a:r>
            <a:r>
              <a:rPr lang="el-GR" dirty="0" smtClean="0"/>
              <a:t>α) </a:t>
            </a:r>
            <a:r>
              <a:rPr lang="kk-KZ" dirty="0" smtClean="0"/>
              <a:t>реакция қимасы төмен лигерлеуші элементтерді қолдану;</a:t>
            </a:r>
          </a:p>
          <a:p>
            <a:r>
              <a:rPr lang="kk-KZ" dirty="0" smtClean="0"/>
              <a:t>Түйіндердің өлшемдерін азайту;</a:t>
            </a:r>
          </a:p>
          <a:p>
            <a:r>
              <a:rPr lang="kk-KZ" dirty="0" smtClean="0"/>
              <a:t>Гелийді қармайтын элементтерді қосу;</a:t>
            </a:r>
            <a:endParaRPr lang="el-GR" dirty="0" smtClean="0"/>
          </a:p>
          <a:p>
            <a:endParaRPr lang="kk-KZ" dirty="0" smtClean="0">
              <a:solidFill>
                <a:srgbClr val="FF0000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Радиациялық бұзылудың негіздері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r>
              <a:rPr lang="kk-KZ" sz="2000" dirty="0" smtClean="0"/>
              <a:t>Атомдардың орнынан қозғалуы серпімді және серпімсіз соқтығысу кезінде болады. Радиациялық бұзылудың дәрижесі</a:t>
            </a:r>
          </a:p>
          <a:p>
            <a:endParaRPr lang="kk-KZ" sz="2000" dirty="0" smtClean="0"/>
          </a:p>
          <a:p>
            <a:endParaRPr lang="kk-KZ" sz="2000" dirty="0" smtClean="0"/>
          </a:p>
          <a:p>
            <a:r>
              <a:rPr lang="kk-KZ" sz="2000" dirty="0" smtClean="0"/>
              <a:t>Кинчина Пиза моделі бойынша ығысқан атомдардың саны келесі түрде анықталады</a:t>
            </a:r>
          </a:p>
          <a:p>
            <a:endParaRPr lang="kk-KZ" sz="2000" dirty="0" smtClean="0"/>
          </a:p>
          <a:p>
            <a:endParaRPr lang="kk-KZ" sz="2000" dirty="0" smtClean="0"/>
          </a:p>
          <a:p>
            <a:endParaRPr lang="kk-KZ" sz="2000" dirty="0" smtClean="0"/>
          </a:p>
          <a:p>
            <a:endParaRPr lang="kk-KZ" sz="2000" dirty="0" smtClean="0"/>
          </a:p>
          <a:p>
            <a:endParaRPr lang="kk-KZ" sz="2000" dirty="0" smtClean="0"/>
          </a:p>
          <a:p>
            <a:r>
              <a:rPr lang="kk-KZ" sz="2000" dirty="0" smtClean="0"/>
              <a:t>Егер бөлшектің энергиясы үлкен болса ПВА келесі атомдарды ығыстыруы мүмкін</a:t>
            </a:r>
            <a:endParaRPr lang="ru-RU" sz="2000" dirty="0"/>
          </a:p>
        </p:txBody>
      </p:sp>
      <p:pic>
        <p:nvPicPr>
          <p:cNvPr id="28674" name="Picture 2" descr="C:\Users\ayymkul\Desktop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000240"/>
            <a:ext cx="3851275" cy="561975"/>
          </a:xfrm>
          <a:prstGeom prst="rect">
            <a:avLst/>
          </a:prstGeom>
          <a:noFill/>
        </p:spPr>
      </p:pic>
      <p:pic>
        <p:nvPicPr>
          <p:cNvPr id="28675" name="Picture 3" descr="C:\Users\ayymkul\Desktop\Безымянный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3571876"/>
            <a:ext cx="4946650" cy="12969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Трансмутация эффекті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Иондаушы сәулелердің затпен әсерлесуінен тек атомдар ығысып қана қоймайды, сонымен қатар басқа элементтер пайда болады. </a:t>
            </a:r>
            <a:r>
              <a:rPr lang="kk-KZ" smtClean="0"/>
              <a:t>трансмутация</a:t>
            </a:r>
            <a:r>
              <a:rPr lang="en-US" smtClean="0"/>
              <a:t>He</a:t>
            </a:r>
            <a:r>
              <a:rPr lang="en-US" dirty="0" smtClean="0"/>
              <a:t>, H, V, Li, </a:t>
            </a:r>
            <a:r>
              <a:rPr lang="en-US" dirty="0" err="1" smtClean="0"/>
              <a:t>Mn</a:t>
            </a:r>
            <a:r>
              <a:rPr lang="en-US" dirty="0" smtClean="0"/>
              <a:t>)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2276872"/>
          </a:xfrm>
        </p:spPr>
        <p:txBody>
          <a:bodyPr>
            <a:normAutofit fontScale="92500"/>
          </a:bodyPr>
          <a:lstStyle/>
          <a:p>
            <a:pPr lvl="0" algn="just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   Судың радиолизін түсіндіру кезінде еркін радикалдар теориясы қолданған ыңғайлы. Бұл теория бойынша су иондаушы сәулелермен әсерлесе отырып, еркін радикалдарға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OH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бөлінеді.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Бұл процесс келесі түрде жүреді: бөлшектер су молекуласын иондайды, нәтижесінде судың оң ионы және электрон бөлініп шығады. Екінші ретті электрондар судың басқа молекулаларын иондайды. Бөлшектің трекінен ары тұрған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молекулалар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ионизацияға  жетпейтін энергия алғандықтан қозып ғана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қояды. Бұл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процесстің схемалық түрі төмендегідей</a:t>
            </a:r>
          </a:p>
          <a:p>
            <a:pPr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2143116"/>
            <a:ext cx="6589190" cy="3837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8992" y="6072206"/>
            <a:ext cx="3093969" cy="571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8568952" cy="3816424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Ары қарай екінші ретті электрондардың тағдыры екі түрлі жолмен өттуі мүмкін:  Самюель и Маги теориясы бойынша серпімді соқтығысу кезінде энергиясын жоғалтқан екінші ретті электрондар ары қарай аналық электронын жоғалтқан иондармен нейтраль молекула құрайды. Бұл судың молекуласы өте қозған күйде болады, сондықтан радикалдарға бөлінеді</a:t>
            </a:r>
          </a:p>
          <a:p>
            <a:pPr algn="just">
              <a:buNone/>
            </a:pPr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 Ли және Грей теориясы бойынша екінші ретті электрондардың ионмен бірігуге энергиясы жетпейді, сондықтан ион диссосацияланады</a:t>
            </a:r>
          </a:p>
          <a:p>
            <a:pPr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2996952"/>
            <a:ext cx="4477919" cy="610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5144662"/>
            <a:ext cx="4430740" cy="543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7864" y="5792734"/>
            <a:ext cx="3520163" cy="516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1"/>
            <a:ext cx="8329642" cy="128588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Ионизация процессі және радикалдардың түзілу процес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і өте тез жүреді. Бөлшектің энергиясына байланысты ионизация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-18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-10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-16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уақыт аралығында болады.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Радиолиз өнімдері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3" y="1571612"/>
            <a:ext cx="2480967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60094" y="4214818"/>
            <a:ext cx="2683542" cy="827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82220" y="2857496"/>
            <a:ext cx="1707312" cy="346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00430" y="3286125"/>
            <a:ext cx="2361416" cy="357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10782" y="3714752"/>
            <a:ext cx="1928826" cy="3485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>
                <a:solidFill>
                  <a:srgbClr val="FF0000"/>
                </a:solidFill>
              </a:rPr>
              <a:t>Активті зонаның конструкциялық материалдары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Берилий </a:t>
            </a:r>
          </a:p>
          <a:p>
            <a:r>
              <a:rPr lang="kk-KZ" dirty="0" smtClean="0"/>
              <a:t>Графит</a:t>
            </a:r>
          </a:p>
          <a:p>
            <a:r>
              <a:rPr lang="kk-KZ" dirty="0" smtClean="0"/>
              <a:t>Бақылаушы стержендер</a:t>
            </a:r>
          </a:p>
          <a:p>
            <a:r>
              <a:rPr lang="kk-KZ" dirty="0" smtClean="0"/>
              <a:t>Магний және оның қоспалары</a:t>
            </a:r>
          </a:p>
          <a:p>
            <a:r>
              <a:rPr lang="kk-KZ" dirty="0" smtClean="0"/>
              <a:t>Альюминий және оның қоспалары</a:t>
            </a:r>
          </a:p>
          <a:p>
            <a:r>
              <a:rPr lang="kk-KZ" dirty="0" smtClean="0"/>
              <a:t>Цирконий және оның қоспалары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Берилий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2400" b="1" dirty="0" smtClean="0"/>
              <a:t>    </a:t>
            </a:r>
            <a:r>
              <a:rPr lang="ru-RU" sz="2400" dirty="0" smtClean="0"/>
              <a:t>Бериллий(лат. </a:t>
            </a:r>
            <a:r>
              <a:rPr lang="en-US" sz="2400" dirty="0" err="1" smtClean="0"/>
              <a:t>Beryll</a:t>
            </a:r>
            <a:r>
              <a:rPr lang="ru-RU" sz="2400" dirty="0" err="1" smtClean="0"/>
              <a:t>і</a:t>
            </a:r>
            <a:r>
              <a:rPr lang="en-US" sz="2400" dirty="0" smtClean="0"/>
              <a:t>um), </a:t>
            </a:r>
            <a:r>
              <a:rPr lang="ru-RU" sz="2400" dirty="0" err="1" smtClean="0"/>
              <a:t>Ве</a:t>
            </a:r>
            <a:r>
              <a:rPr lang="ru-RU" sz="2400" dirty="0" smtClean="0"/>
              <a:t> — </a:t>
            </a:r>
            <a:r>
              <a:rPr lang="ru-RU" sz="2400" dirty="0" err="1" smtClean="0">
                <a:hlinkClick r:id="rId2" tooltip="ЭЛЕМЕНТТЕРДІҢ ПЕРИОДТЫҚ ЖҮЙЕСІ"/>
              </a:rPr>
              <a:t>элементтердің периодтық жүйесінің</a:t>
            </a:r>
            <a:r>
              <a:rPr lang="ru-RU" sz="2400" dirty="0" err="1" smtClean="0"/>
              <a:t> </a:t>
            </a:r>
            <a:r>
              <a:rPr lang="ru-RU" sz="2400" dirty="0" smtClean="0"/>
              <a:t>ІІ </a:t>
            </a:r>
            <a:r>
              <a:rPr lang="ru-RU" sz="2400" dirty="0" err="1" smtClean="0"/>
              <a:t>тобындағы химиялық </a:t>
            </a:r>
            <a:r>
              <a:rPr lang="ru-RU" sz="2400" dirty="0" smtClean="0"/>
              <a:t>элемент, </a:t>
            </a:r>
            <a:r>
              <a:rPr lang="ru-RU" sz="2400" dirty="0" err="1" smtClean="0"/>
              <a:t>атомдық нөмірі </a:t>
            </a:r>
            <a:r>
              <a:rPr lang="ru-RU" sz="2400" dirty="0" smtClean="0"/>
              <a:t>4, </a:t>
            </a:r>
            <a:r>
              <a:rPr lang="ru-RU" sz="2400" dirty="0" err="1" smtClean="0"/>
              <a:t>атомдық массасы</a:t>
            </a:r>
            <a:r>
              <a:rPr lang="ru-RU" sz="2400" dirty="0" smtClean="0"/>
              <a:t> 9,0122, </a:t>
            </a:r>
            <a:r>
              <a:rPr lang="ru-RU" sz="2400" dirty="0" err="1" smtClean="0"/>
              <a:t>жеңіл, ашық сұр түсті </a:t>
            </a:r>
            <a:r>
              <a:rPr lang="ru-RU" sz="2400" dirty="0" smtClean="0"/>
              <a:t>металл. </a:t>
            </a:r>
            <a:r>
              <a:rPr lang="ru-RU" sz="2400" dirty="0" err="1" smtClean="0"/>
              <a:t>Тұрақты бір</a:t>
            </a:r>
            <a:r>
              <a:rPr lang="ru-RU" sz="2400" dirty="0" smtClean="0"/>
              <a:t> </a:t>
            </a:r>
            <a:r>
              <a:rPr lang="ru-RU" sz="2400" dirty="0" smtClean="0">
                <a:hlinkClick r:id="rId3" tooltip="Изотоп"/>
              </a:rPr>
              <a:t>изотопы</a:t>
            </a:r>
            <a:r>
              <a:rPr lang="ru-RU" sz="2400" dirty="0" smtClean="0"/>
              <a:t> (9Ве) бар.  Бериллий </a:t>
            </a:r>
            <a:r>
              <a:rPr lang="ru-RU" sz="2400" dirty="0" err="1" smtClean="0">
                <a:hlinkClick r:id="rId4" tooltip="Алюминий"/>
              </a:rPr>
              <a:t>алюминийден</a:t>
            </a:r>
            <a:r>
              <a:rPr lang="ru-RU" sz="2400" dirty="0" smtClean="0"/>
              <a:t> </a:t>
            </a:r>
            <a:r>
              <a:rPr lang="ru-RU" sz="2400" dirty="0" err="1" smtClean="0"/>
              <a:t>жеңілірек</a:t>
            </a:r>
            <a:r>
              <a:rPr lang="ru-RU" sz="2400" dirty="0" smtClean="0"/>
              <a:t>, </a:t>
            </a:r>
            <a:r>
              <a:rPr lang="ru-RU" sz="2400" dirty="0" err="1" smtClean="0"/>
              <a:t>тығыздығы </a:t>
            </a:r>
            <a:r>
              <a:rPr lang="ru-RU" sz="2400" dirty="0" smtClean="0"/>
              <a:t>1,816 г/см</a:t>
            </a:r>
            <a:r>
              <a:rPr lang="ru-RU" sz="2400" baseline="30000" dirty="0" smtClean="0"/>
              <a:t>3</a:t>
            </a:r>
            <a:r>
              <a:rPr lang="ru-RU" sz="2400" dirty="0" smtClean="0"/>
              <a:t>, </a:t>
            </a:r>
            <a:r>
              <a:rPr lang="ru-RU" sz="2400" dirty="0" err="1" smtClean="0"/>
              <a:t>балқу температурасы</a:t>
            </a:r>
            <a:r>
              <a:rPr lang="ru-RU" sz="2400" dirty="0" smtClean="0"/>
              <a:t> 1284</a:t>
            </a:r>
            <a:r>
              <a:rPr lang="ru-RU" sz="2400" baseline="30000" dirty="0" smtClean="0"/>
              <a:t>0</a:t>
            </a:r>
            <a:r>
              <a:rPr lang="ru-RU" sz="2400" dirty="0" smtClean="0"/>
              <a:t>С, </a:t>
            </a:r>
            <a:r>
              <a:rPr lang="ru-RU" sz="2400" dirty="0" err="1" smtClean="0"/>
              <a:t>қайнау температурасы</a:t>
            </a:r>
            <a:r>
              <a:rPr lang="ru-RU" sz="2400" dirty="0" smtClean="0"/>
              <a:t> 2450</a:t>
            </a:r>
            <a:r>
              <a:rPr lang="ru-RU" sz="2400" baseline="30000" dirty="0" smtClean="0"/>
              <a:t>0</a:t>
            </a:r>
            <a:r>
              <a:rPr lang="ru-RU" sz="2400" dirty="0" smtClean="0"/>
              <a:t>С. </a:t>
            </a:r>
            <a:r>
              <a:rPr lang="ru-RU" sz="2400" dirty="0" err="1" smtClean="0"/>
              <a:t>Нейтрондарды</a:t>
            </a:r>
            <a:r>
              <a:rPr lang="ru-RU" sz="2400" dirty="0" smtClean="0"/>
              <a:t> </a:t>
            </a:r>
            <a:r>
              <a:rPr lang="ru-RU" sz="2400" dirty="0" err="1" smtClean="0"/>
              <a:t>қармау қимасы </a:t>
            </a:r>
            <a:r>
              <a:rPr lang="ru-RU" sz="2400" dirty="0" smtClean="0"/>
              <a:t>аз </a:t>
            </a:r>
            <a:r>
              <a:rPr lang="ru-RU" sz="2400" dirty="0" err="1" smtClean="0"/>
              <a:t>болғандықтан ядролық реакторларда</a:t>
            </a:r>
            <a:r>
              <a:rPr lang="ru-RU" sz="2400" dirty="0" smtClean="0"/>
              <a:t> </a:t>
            </a:r>
            <a:r>
              <a:rPr lang="ru-RU" sz="2400" dirty="0" err="1" smtClean="0"/>
              <a:t>баяулатқыш және шашыратқыш </a:t>
            </a:r>
            <a:r>
              <a:rPr lang="ru-RU" sz="2400" dirty="0" smtClean="0"/>
              <a:t>материал </a:t>
            </a:r>
            <a:r>
              <a:rPr lang="ru-RU" sz="2400" dirty="0" err="1" smtClean="0"/>
              <a:t>ретінде</a:t>
            </a:r>
            <a:r>
              <a:rPr lang="ru-RU" sz="2400" dirty="0" smtClean="0"/>
              <a:t> </a:t>
            </a:r>
            <a:r>
              <a:rPr lang="ru-RU" sz="2400" dirty="0" err="1" smtClean="0"/>
              <a:t>қолданылады</a:t>
            </a:r>
            <a:r>
              <a:rPr lang="ru-RU" sz="2400" dirty="0" smtClean="0"/>
              <a:t>. </a:t>
            </a:r>
            <a:r>
              <a:rPr lang="ru-RU" sz="2400" dirty="0" err="1" smtClean="0"/>
              <a:t>Берилий</a:t>
            </a:r>
            <a:r>
              <a:rPr lang="ru-RU" sz="2400" dirty="0" smtClean="0"/>
              <a:t> </a:t>
            </a:r>
            <a:r>
              <a:rPr lang="ru-RU" sz="2400" dirty="0" err="1" smtClean="0"/>
              <a:t>өте қымбат </a:t>
            </a:r>
            <a:r>
              <a:rPr lang="ru-RU" sz="2400" dirty="0" smtClean="0"/>
              <a:t>материал, </a:t>
            </a:r>
            <a:r>
              <a:rPr lang="ru-RU" sz="2400" dirty="0" err="1" smtClean="0"/>
              <a:t>оның бағасы </a:t>
            </a:r>
            <a:r>
              <a:rPr lang="ru-RU" sz="2400" dirty="0" smtClean="0"/>
              <a:t>алюминий, </a:t>
            </a:r>
            <a:r>
              <a:rPr lang="ru-RU" sz="2400" dirty="0" err="1" smtClean="0"/>
              <a:t>болаттан</a:t>
            </a:r>
            <a:r>
              <a:rPr lang="ru-RU" sz="2400" dirty="0" smtClean="0"/>
              <a:t> 10 </a:t>
            </a:r>
            <a:r>
              <a:rPr lang="ru-RU" sz="2400" dirty="0" err="1" smtClean="0"/>
              <a:t>есе</a:t>
            </a:r>
            <a:r>
              <a:rPr lang="ru-RU" sz="2400" dirty="0" smtClean="0"/>
              <a:t> </a:t>
            </a:r>
            <a:r>
              <a:rPr lang="ru-RU" sz="2400" dirty="0" err="1" smtClean="0"/>
              <a:t>қымбат</a:t>
            </a:r>
            <a:r>
              <a:rPr lang="ru-RU" sz="2400" dirty="0" smtClean="0"/>
              <a:t>. 1513 К </a:t>
            </a:r>
            <a:r>
              <a:rPr lang="ru-RU" sz="2400" dirty="0" err="1" smtClean="0"/>
              <a:t>температураға дейін</a:t>
            </a:r>
            <a:r>
              <a:rPr lang="ru-RU" sz="2400" dirty="0" smtClean="0"/>
              <a:t> </a:t>
            </a:r>
            <a:r>
              <a:rPr lang="ru-RU" sz="2400" dirty="0" err="1" smtClean="0"/>
              <a:t>берилийде</a:t>
            </a:r>
            <a:r>
              <a:rPr lang="ru-RU" sz="2400" dirty="0" smtClean="0"/>
              <a:t> </a:t>
            </a:r>
            <a:r>
              <a:rPr lang="ru-RU" sz="2400" dirty="0" err="1" smtClean="0"/>
              <a:t>аллотропиялық ауысулар</a:t>
            </a:r>
            <a:r>
              <a:rPr lang="ru-RU" sz="2400" dirty="0" smtClean="0"/>
              <a:t> </a:t>
            </a:r>
            <a:r>
              <a:rPr lang="ru-RU" sz="2400" dirty="0" err="1" smtClean="0"/>
              <a:t>болмайды</a:t>
            </a:r>
            <a:r>
              <a:rPr lang="ru-RU" sz="2400" dirty="0" smtClean="0"/>
              <a:t>. </a:t>
            </a:r>
            <a:r>
              <a:rPr lang="ru-RU" sz="2400" dirty="0" err="1" smtClean="0"/>
              <a:t>Берилий</a:t>
            </a:r>
            <a:r>
              <a:rPr lang="ru-RU" sz="2400" dirty="0" smtClean="0"/>
              <a:t> </a:t>
            </a:r>
            <a:r>
              <a:rPr lang="ru-RU" sz="2400" dirty="0" err="1" smtClean="0"/>
              <a:t>және оның қоспалары улы</a:t>
            </a:r>
            <a:r>
              <a:rPr lang="ru-RU" sz="2400" dirty="0" smtClean="0"/>
              <a:t> </a:t>
            </a:r>
            <a:r>
              <a:rPr lang="ru-RU" sz="2400" dirty="0" err="1" smtClean="0"/>
              <a:t>болып</a:t>
            </a:r>
            <a:r>
              <a:rPr lang="ru-RU" sz="2400" dirty="0" smtClean="0"/>
              <a:t> </a:t>
            </a:r>
            <a:r>
              <a:rPr lang="ru-RU" sz="2400" dirty="0" err="1" smtClean="0"/>
              <a:t>келеді</a:t>
            </a:r>
            <a:r>
              <a:rPr lang="ru-RU" sz="2400" dirty="0" smtClean="0"/>
              <a:t>. </a:t>
            </a:r>
            <a:endParaRPr lang="ru-RU" sz="2400" dirty="0"/>
          </a:p>
        </p:txBody>
      </p:sp>
      <p:pic>
        <p:nvPicPr>
          <p:cNvPr id="2050" name="Picture 2" descr="http://upload.wikimedia.org/wikipedia/commons/thumb/7/76/Beryllium.svg/100px-Beryllium.svg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596" y="214290"/>
            <a:ext cx="1143008" cy="1343026"/>
          </a:xfrm>
          <a:prstGeom prst="rect">
            <a:avLst/>
          </a:prstGeom>
          <a:noFill/>
        </p:spPr>
      </p:pic>
      <p:pic>
        <p:nvPicPr>
          <p:cNvPr id="2052" name="Picture 4" descr="http://upload.wikimedia.org/wikipedia/commons/thumb/0/0c/Be-140g.jpg/220px-Be-140g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77160" y="214290"/>
            <a:ext cx="1238244" cy="14858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1"/>
            <a:ext cx="8543956" cy="4000528"/>
          </a:xfrm>
        </p:spPr>
        <p:txBody>
          <a:bodyPr>
            <a:normAutofit/>
          </a:bodyPr>
          <a:lstStyle/>
          <a:p>
            <a:r>
              <a:rPr lang="kk-KZ" sz="2000" dirty="0" smtClean="0"/>
              <a:t>Берилий радиация себебінен келесі реакциялар жүреді және газдық өнімдер бөлінеді:</a:t>
            </a:r>
          </a:p>
          <a:p>
            <a:endParaRPr lang="kk-KZ" sz="2000" dirty="0" smtClean="0"/>
          </a:p>
          <a:p>
            <a:endParaRPr lang="kk-KZ" sz="2000" dirty="0" smtClean="0"/>
          </a:p>
          <a:p>
            <a:r>
              <a:rPr lang="kk-KZ" sz="2000" dirty="0" smtClean="0"/>
              <a:t>Гелий және тритий кристалдық торларда жиналып газдық үлкею туғызуы мүмкін. Олар берилийдің пластикалық қасиеттерін төмендетеді. </a:t>
            </a:r>
            <a:endParaRPr lang="en-US" sz="2000" dirty="0" smtClean="0"/>
          </a:p>
          <a:p>
            <a:r>
              <a:rPr lang="kk-KZ" sz="2000" dirty="0" smtClean="0"/>
              <a:t>Берилийге қоспа ретінде </a:t>
            </a:r>
            <a:r>
              <a:rPr lang="en-US" sz="2000" dirty="0" smtClean="0"/>
              <a:t>Al </a:t>
            </a:r>
            <a:r>
              <a:rPr lang="kk-KZ" sz="2000" dirty="0" smtClean="0"/>
              <a:t>және </a:t>
            </a:r>
            <a:r>
              <a:rPr lang="en-US" sz="2000" dirty="0" err="1" smtClean="0"/>
              <a:t>Zr</a:t>
            </a:r>
            <a:r>
              <a:rPr lang="kk-KZ" sz="2000" dirty="0" smtClean="0"/>
              <a:t> қолданылады. </a:t>
            </a:r>
          </a:p>
          <a:p>
            <a:r>
              <a:rPr lang="kk-KZ" sz="2000" dirty="0" smtClean="0"/>
              <a:t>Берилий оксидін шашыратқыш ретінде қолданады. Изолятор болып табылады. </a:t>
            </a:r>
          </a:p>
          <a:p>
            <a:r>
              <a:rPr lang="kk-KZ" sz="2000" dirty="0" smtClean="0"/>
              <a:t>Берилийдің механикалық қасиеттері, әсіресе пластикалық қасиеті температураға өте тәуелді. </a:t>
            </a:r>
            <a:endParaRPr lang="ru-RU" sz="2000" dirty="0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000108"/>
            <a:ext cx="7157280" cy="403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4143380"/>
            <a:ext cx="1941513" cy="230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7554" y="4143380"/>
            <a:ext cx="4700587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Графит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Гарфит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көміртектің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(С)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2" tooltip="Жер"/>
              </a:rPr>
              <a:t>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қыртысында ең жиі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кездесетін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әрі тұрақты гексагондық полиморфтық түрі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Гексогональдік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сингонияда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кристалданады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Табиғатта кристалы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жетілген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графит (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грекше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grapho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жазамын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ұшырайды, көбінесе, қабыршақ, түйіршік, кейде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домалақ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3" tooltip="Агрегат"/>
              </a:rPr>
              <a:t>агрегаттар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күйінде кездеседі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Түсі қара, сұр, қара сұр, ұстағанда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сияқты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қолға жұғады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металдай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жылтыр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Балқу температурасы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3850Ғ, 50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4" tooltip="Электр"/>
              </a:rPr>
              <a:t>Электр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тогын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жылуды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жақсы өткізеді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Қышқылға төзімді, жоғары температурада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ғана тотығады.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Отқа берік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балқыған металға салса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еріп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амфотерлік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қасиеті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оксидтер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түзеді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балқыған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5" tooltip="Селитрада (мұндай бет жоқ)"/>
              </a:rPr>
              <a:t>селитрада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жанады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Жеңіл өңделеді, жұмсақ, майысқыш.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6" tooltip="Нейтрон"/>
              </a:rPr>
              <a:t>Нейтрон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сәулесімен әсер еткенде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графиттің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4" tooltip="Электр"/>
              </a:rPr>
              <a:t>электр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тогын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өткізгіштігі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майысқыштығы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қаттылығы артады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өткізгіштігі күрт төмендейді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  <a:hlinkClick r:id="rId7"/>
              </a:rPr>
              <a:t>[2]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2" descr="http://upload.wikimedia.org/wikipedia/commons/thumb/f/f3/GraphiteUSGOV.jpg/250px-GraphiteUSGOV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215206" y="214290"/>
            <a:ext cx="1532272" cy="15016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42852"/>
            <a:ext cx="8858312" cy="4143404"/>
          </a:xfrm>
        </p:spPr>
        <p:txBody>
          <a:bodyPr>
            <a:noAutofit/>
          </a:bodyPr>
          <a:lstStyle/>
          <a:p>
            <a:pPr algn="just"/>
            <a:r>
              <a:rPr lang="kk-KZ" sz="2400" dirty="0" smtClean="0"/>
              <a:t>Нейтрондарды қармау қимасы берилий мен магнимен салыстырғанда төмен, сондықтан баяулатқыш және шашыратқыш материал ретінде қолданылады. </a:t>
            </a:r>
          </a:p>
          <a:p>
            <a:pPr algn="just"/>
            <a:r>
              <a:rPr lang="kk-KZ" sz="2400" dirty="0" smtClean="0"/>
              <a:t>Жылулық қасиеттері жоғары. Алайда морт сынғыш материал. </a:t>
            </a:r>
          </a:p>
          <a:p>
            <a:pPr algn="just"/>
            <a:r>
              <a:rPr lang="kk-KZ" sz="2400" dirty="0" smtClean="0"/>
              <a:t>Жоғары температураларда реакцияға түскіш. </a:t>
            </a:r>
          </a:p>
          <a:p>
            <a:pPr algn="just"/>
            <a:r>
              <a:rPr lang="kk-KZ" sz="2400" dirty="0" smtClean="0"/>
              <a:t>Радиация әсерінен қасиеттері мен құрылымы өзгереді. Сонымен қатар радиация әсерінен графитте жасырын түрде Вигнер (Вигнермен табылған) энергиясы жиналуы мүмкін. Температура жоғарлаған кезде бұл энергия жылу түрінде шығады. </a:t>
            </a:r>
          </a:p>
          <a:p>
            <a:endParaRPr lang="ru-RU" sz="2400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357694"/>
            <a:ext cx="2284167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4214818"/>
            <a:ext cx="5709216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637</Words>
  <Application>Microsoft Office PowerPoint</Application>
  <PresentationFormat>Экран (4:3)</PresentationFormat>
  <Paragraphs>75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  Еркін радикалдардың теориясы. Су радиолизі. Ядролық реакторда қолданылатын конструкциялық материалдар                                        Мархабаева А.А</vt:lpstr>
      <vt:lpstr>Слайд 2</vt:lpstr>
      <vt:lpstr>Слайд 3</vt:lpstr>
      <vt:lpstr>Слайд 4</vt:lpstr>
      <vt:lpstr>Активті зонаның конструкциялық материалдары</vt:lpstr>
      <vt:lpstr>Берилий </vt:lpstr>
      <vt:lpstr>Слайд 7</vt:lpstr>
      <vt:lpstr>Графит </vt:lpstr>
      <vt:lpstr>Слайд 9</vt:lpstr>
      <vt:lpstr>Бақылаушы стержендер </vt:lpstr>
      <vt:lpstr>Слайд 11</vt:lpstr>
      <vt:lpstr>Слайд 12</vt:lpstr>
      <vt:lpstr>Газдық ұлғаю</vt:lpstr>
      <vt:lpstr>Гелий және онымен байланысты материалтанудағы мәселе</vt:lpstr>
      <vt:lpstr>Радиациялық бұзылудың негіздері</vt:lpstr>
      <vt:lpstr>Трансмутация эффекті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Еркін радикалдардың теориясы. Су радиолизі</dc:title>
  <dc:creator>Windows User</dc:creator>
  <cp:lastModifiedBy>ayymkul</cp:lastModifiedBy>
  <cp:revision>32</cp:revision>
  <dcterms:created xsi:type="dcterms:W3CDTF">2013-10-28T02:10:06Z</dcterms:created>
  <dcterms:modified xsi:type="dcterms:W3CDTF">2013-10-28T07:46:11Z</dcterms:modified>
</cp:coreProperties>
</file>